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56" r:id="rId3"/>
    <p:sldId id="299" r:id="rId4"/>
    <p:sldId id="300" r:id="rId5"/>
    <p:sldId id="258" r:id="rId6"/>
    <p:sldId id="298" r:id="rId7"/>
    <p:sldId id="295" r:id="rId8"/>
    <p:sldId id="259" r:id="rId9"/>
    <p:sldId id="266" r:id="rId10"/>
    <p:sldId id="261" r:id="rId11"/>
    <p:sldId id="263" r:id="rId12"/>
    <p:sldId id="287" r:id="rId13"/>
    <p:sldId id="264" r:id="rId14"/>
    <p:sldId id="278" r:id="rId15"/>
    <p:sldId id="289" r:id="rId16"/>
    <p:sldId id="292" r:id="rId17"/>
    <p:sldId id="265" r:id="rId18"/>
    <p:sldId id="288" r:id="rId19"/>
    <p:sldId id="269" r:id="rId20"/>
    <p:sldId id="270" r:id="rId21"/>
    <p:sldId id="271" r:id="rId22"/>
    <p:sldId id="272" r:id="rId23"/>
    <p:sldId id="273" r:id="rId24"/>
    <p:sldId id="276" r:id="rId25"/>
    <p:sldId id="285" r:id="rId26"/>
    <p:sldId id="282" r:id="rId27"/>
    <p:sldId id="293" r:id="rId28"/>
    <p:sldId id="284" r:id="rId29"/>
    <p:sldId id="274" r:id="rId30"/>
    <p:sldId id="301" r:id="rId31"/>
    <p:sldId id="30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694"/>
  </p:normalViewPr>
  <p:slideViewPr>
    <p:cSldViewPr>
      <p:cViewPr varScale="1">
        <p:scale>
          <a:sx n="121" d="100"/>
          <a:sy n="121" d="100"/>
        </p:scale>
        <p:origin x="8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EE19F-75ED-4437-AF72-DC824450B94E}" type="datetimeFigureOut">
              <a:rPr lang="en-US" smtClean="0"/>
              <a:t>1/17/19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ED9DC-9BAD-4EBA-9337-3837B88148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ED9DC-9BAD-4EBA-9337-3837B881487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A9EB1-46EB-4EF4-AAFA-E241BB18196C}" type="datetimeFigureOut">
              <a:rPr lang="en-US" smtClean="0"/>
              <a:pPr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2A679-148F-49A0-9121-BD585734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iframe%20width=%22640%22%20height=%22360%22%20src=%22https:/www.youtube.com/embed/EKIfRStfDGI%22%20frameborder=%220%22%20allow=%22accelerometer;%20autoplay;%20encrypted-media;%20gyroscope;%20picture-in-picture%22%20allowfullscreen%3e%3c/iframe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>
              <a:buNone/>
            </a:pPr>
            <a:r>
              <a:rPr lang="en-US" sz="7200" b="1" dirty="0">
                <a:solidFill>
                  <a:srgbClr val="006600"/>
                </a:solidFill>
                <a:latin typeface="AR DECODE" pitchFamily="2" charset="0"/>
              </a:rPr>
              <a:t>Annual Report</a:t>
            </a:r>
          </a:p>
          <a:p>
            <a:pPr algn="ctr">
              <a:buNone/>
            </a:pPr>
            <a:r>
              <a:rPr lang="en-US" sz="7200" b="1" dirty="0">
                <a:solidFill>
                  <a:srgbClr val="006600"/>
                </a:solidFill>
                <a:latin typeface="AR DECODE" pitchFamily="2" charset="0"/>
              </a:rPr>
              <a:t>2018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6" descr="greenway logo rev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30790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0" y="2286000"/>
            <a:ext cx="5160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</a:rPr>
              <a:t>25 Years of Protecting Watersheds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Muddy Speaker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10 presentations</a:t>
            </a:r>
          </a:p>
          <a:p>
            <a:r>
              <a:rPr lang="en-US" dirty="0"/>
              <a:t>In support of the Big Muddy Refuge in cooperation with Missouri River Relief</a:t>
            </a:r>
          </a:p>
          <a:p>
            <a:r>
              <a:rPr lang="en-US" dirty="0"/>
              <a:t>Many thanks to Big A’s for providing the venue and speaker meals.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057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Race for the Rivers</a:t>
            </a:r>
            <a:br>
              <a:rPr lang="en-US" sz="3100" dirty="0"/>
            </a:br>
            <a:r>
              <a:rPr lang="en-US" sz="3100" dirty="0"/>
              <a:t>featuring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Bass Pro Outdoor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/>
              <a:t>102 Boats</a:t>
            </a:r>
          </a:p>
          <a:p>
            <a:r>
              <a:rPr lang="en-US" dirty="0"/>
              <a:t>2000 attendees</a:t>
            </a:r>
          </a:p>
          <a:p>
            <a:r>
              <a:rPr lang="en-US" dirty="0"/>
              <a:t>25 student volunteers</a:t>
            </a:r>
          </a:p>
          <a:p>
            <a:pPr>
              <a:buNone/>
            </a:pPr>
            <a:endParaRPr lang="en-US" sz="1000" dirty="0"/>
          </a:p>
        </p:txBody>
      </p:sp>
      <p:pic>
        <p:nvPicPr>
          <p:cNvPr id="20482" name="Picture 2" descr="Image may contain: 2 people, people smiling, hat, sky, outdoor, water and n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"/>
            <a:ext cx="3429000" cy="2571750"/>
          </a:xfrm>
          <a:prstGeom prst="rect">
            <a:avLst/>
          </a:prstGeom>
          <a:noFill/>
        </p:spPr>
      </p:pic>
      <p:pic>
        <p:nvPicPr>
          <p:cNvPr id="20486" name="Picture 6" descr="Image may contain: one or more people, sky, outdoor, water and n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38600"/>
            <a:ext cx="3352800" cy="2235200"/>
          </a:xfrm>
          <a:prstGeom prst="rect">
            <a:avLst/>
          </a:prstGeom>
          <a:noFill/>
        </p:spPr>
      </p:pic>
      <p:pic>
        <p:nvPicPr>
          <p:cNvPr id="20496" name="Picture 16" descr="http://bassprocorp.com/BPS/Userfiles/68/image/Kayak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33800"/>
            <a:ext cx="4200525" cy="23623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6248400"/>
            <a:ext cx="520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action="ppaction://hlinkfile"/>
              </a:rPr>
              <a:t>Race for the Rivers Bass Pro Outdoor Days 2018 video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Image may contain: 1 person, standing, beard, outdoor and n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1"/>
            <a:ext cx="2438399" cy="3657600"/>
          </a:xfrm>
          <a:prstGeom prst="rect">
            <a:avLst/>
          </a:prstGeom>
          <a:noFill/>
        </p:spPr>
      </p:pic>
      <p:pic>
        <p:nvPicPr>
          <p:cNvPr id="5" name="Picture 12" descr="Image may contain: one or more people, sky, outdoor, nature and 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04800"/>
            <a:ext cx="1981200" cy="1485900"/>
          </a:xfrm>
          <a:prstGeom prst="rect">
            <a:avLst/>
          </a:prstGeom>
          <a:noFill/>
        </p:spPr>
      </p:pic>
      <p:pic>
        <p:nvPicPr>
          <p:cNvPr id="41988" name="Picture 4" descr="Image may contain: 4 people, outdo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04800"/>
            <a:ext cx="3429000" cy="2286000"/>
          </a:xfrm>
          <a:prstGeom prst="rect">
            <a:avLst/>
          </a:prstGeom>
          <a:noFill/>
        </p:spPr>
      </p:pic>
      <p:pic>
        <p:nvPicPr>
          <p:cNvPr id="41990" name="Picture 6" descr="Image may contain: sky, outdoor, water and na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038600"/>
            <a:ext cx="3124200" cy="2082800"/>
          </a:xfrm>
          <a:prstGeom prst="rect">
            <a:avLst/>
          </a:prstGeom>
          <a:noFill/>
        </p:spPr>
      </p:pic>
      <p:pic>
        <p:nvPicPr>
          <p:cNvPr id="41992" name="Picture 8" descr="Image may contain: 8 people, people smiling, people sitting, outdoor, water and na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895600"/>
            <a:ext cx="2774735" cy="3371830"/>
          </a:xfrm>
          <a:prstGeom prst="rect">
            <a:avLst/>
          </a:prstGeom>
          <a:noFill/>
        </p:spPr>
      </p:pic>
      <p:pic>
        <p:nvPicPr>
          <p:cNvPr id="9" name="Picture 8" descr="Image may contain: 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419600"/>
            <a:ext cx="2638425" cy="504826"/>
          </a:xfrm>
          <a:prstGeom prst="rect">
            <a:avLst/>
          </a:prstGeom>
          <a:noFill/>
        </p:spPr>
      </p:pic>
      <p:pic>
        <p:nvPicPr>
          <p:cNvPr id="11" name="Picture 10" descr="No automatic alt text available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2286000"/>
            <a:ext cx="1447800" cy="1451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 Ring Honeysuckle Hack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Fox Hill Park.</a:t>
            </a:r>
          </a:p>
          <a:p>
            <a:r>
              <a:rPr lang="en-US" dirty="0"/>
              <a:t>13 participants</a:t>
            </a:r>
          </a:p>
          <a:p>
            <a:r>
              <a:rPr lang="en-US" dirty="0"/>
              <a:t>8 Student volunteers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09800"/>
            <a:ext cx="3276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460586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Work Days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Confluence Conservation Corps</a:t>
            </a:r>
          </a:p>
          <a:p>
            <a:r>
              <a:rPr lang="en-US" dirty="0"/>
              <a:t>6 clean up events</a:t>
            </a:r>
          </a:p>
          <a:p>
            <a:r>
              <a:rPr lang="en-US" dirty="0"/>
              <a:t>6 Honeysuckle removal events.</a:t>
            </a:r>
          </a:p>
        </p:txBody>
      </p:sp>
      <p:pic>
        <p:nvPicPr>
          <p:cNvPr id="4100" name="Picture 6" descr="https://scontent-ord1-1.xx.fbcdn.net/v/t1.0-9/15073334_10157679394965570_7173340767085310151_n.jpg?oh=3d3850129de979edd4447a29524bbe99&amp;oe=58C405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581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https://scontent-ord1-1.xx.fbcdn.net/v/t1.0-9/15055707_10157679394025570_6544114175700508913_n.jpg?oh=28f03f9ab073f386c86f1edbf87efcc4&amp;oe=58C0C2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5052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Group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8229600" cy="4525963"/>
          </a:xfrm>
        </p:spPr>
        <p:txBody>
          <a:bodyPr/>
          <a:lstStyle/>
          <a:p>
            <a:r>
              <a:rPr lang="en-US" dirty="0"/>
              <a:t>Jennings Middle School</a:t>
            </a:r>
          </a:p>
          <a:p>
            <a:pPr lvl="1"/>
            <a:r>
              <a:rPr lang="en-US" dirty="0"/>
              <a:t>R4R (30 student volunteers)</a:t>
            </a:r>
          </a:p>
          <a:p>
            <a:r>
              <a:rPr lang="en-US" dirty="0"/>
              <a:t>Grand </a:t>
            </a:r>
            <a:r>
              <a:rPr lang="en-US" dirty="0" err="1"/>
              <a:t>Glaize</a:t>
            </a:r>
            <a:r>
              <a:rPr lang="en-US" dirty="0"/>
              <a:t> Hancock Place HS Stream Team Workshop (120 student volunteers)</a:t>
            </a:r>
          </a:p>
          <a:p>
            <a:r>
              <a:rPr lang="en-US" dirty="0"/>
              <a:t>Green Fair at St. Louis Flo-Valley Community College</a:t>
            </a:r>
          </a:p>
        </p:txBody>
      </p:sp>
      <p:pic>
        <p:nvPicPr>
          <p:cNvPr id="19458" name="Picture 2" descr="https://wqmx2q.bn1304.livefilestore.com/y4m5UWvoLTx1zRmBfh3ccY2zxLa-4KYiHgBopUlP9PLsBRQNENfW8wbVsxcHu0AD9G8y6M4ni210MhtWV1uRIku6wvW7Zr4Sx1P0x6EbcKAZiHHc67MaX7ko6pV0hymnLVT9tmEd-Yw9o_Qw8y2GpA6gULHivY2LO1QA2HYzw98Oxo-kHJFpwPVC0JOIAdttgvF8rWnBz7hA_gSOZF313B7tw/20171129_164930952_iOS.jpg?psid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95400"/>
            <a:ext cx="3452075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Participated in or represented 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 Teams United</a:t>
            </a:r>
          </a:p>
          <a:p>
            <a:r>
              <a:rPr lang="en-US" dirty="0"/>
              <a:t>Great Rivers NPLD planning meeting</a:t>
            </a:r>
          </a:p>
          <a:p>
            <a:r>
              <a:rPr lang="en-US" dirty="0"/>
              <a:t>Pelican Day planning meeting</a:t>
            </a:r>
          </a:p>
          <a:p>
            <a:r>
              <a:rPr lang="en-US" dirty="0"/>
              <a:t>Powder Valley Meet and Greet</a:t>
            </a:r>
          </a:p>
          <a:p>
            <a:r>
              <a:rPr lang="en-US" dirty="0"/>
              <a:t>Conservation Federation Affiliate Meeting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Pelican Day</a:t>
            </a:r>
          </a:p>
          <a:p>
            <a:r>
              <a:rPr lang="en-US" dirty="0"/>
              <a:t>National Public Lands Day at the Confluence</a:t>
            </a:r>
          </a:p>
          <a:p>
            <a:pPr lvl="1"/>
            <a:r>
              <a:rPr lang="en-US" dirty="0"/>
              <a:t>100+ volunteers</a:t>
            </a:r>
          </a:p>
          <a:p>
            <a:r>
              <a:rPr lang="en-US" dirty="0"/>
              <a:t>Earth Day St Louis</a:t>
            </a:r>
          </a:p>
          <a:p>
            <a:r>
              <a:rPr lang="en-US" dirty="0"/>
              <a:t>MO AM Water </a:t>
            </a:r>
          </a:p>
          <a:p>
            <a:pPr lvl="1">
              <a:buNone/>
            </a:pPr>
            <a:r>
              <a:rPr lang="en-US" dirty="0"/>
              <a:t>Watershed Festival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2766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Great Rivers Habitat Alliance</a:t>
            </a:r>
          </a:p>
          <a:p>
            <a:r>
              <a:rPr lang="en-US" dirty="0"/>
              <a:t>Missouri Sierra Club, </a:t>
            </a:r>
          </a:p>
          <a:p>
            <a:r>
              <a:rPr lang="en-US" dirty="0"/>
              <a:t>Missouri Audubon, </a:t>
            </a:r>
          </a:p>
          <a:p>
            <a:r>
              <a:rPr lang="en-US" dirty="0"/>
              <a:t>St Louis Audubon, </a:t>
            </a:r>
          </a:p>
          <a:p>
            <a:r>
              <a:rPr lang="en-US" dirty="0"/>
              <a:t>1Mississppi, </a:t>
            </a:r>
          </a:p>
          <a:p>
            <a:r>
              <a:rPr lang="en-US" dirty="0"/>
              <a:t>Missouri Coalition for the Environment, Mississippi, </a:t>
            </a:r>
          </a:p>
          <a:p>
            <a:r>
              <a:rPr lang="en-US" dirty="0"/>
              <a:t>Missouri River Water Trail Association </a:t>
            </a:r>
          </a:p>
          <a:p>
            <a:r>
              <a:rPr lang="en-US" dirty="0"/>
              <a:t>MDC, </a:t>
            </a:r>
          </a:p>
          <a:p>
            <a:r>
              <a:rPr lang="en-US" dirty="0" err="1"/>
              <a:t>MoDNR</a:t>
            </a:r>
            <a:r>
              <a:rPr lang="en-US" dirty="0"/>
              <a:t>, </a:t>
            </a:r>
          </a:p>
          <a:p>
            <a:r>
              <a:rPr lang="en-US" dirty="0"/>
              <a:t>USFW, </a:t>
            </a:r>
          </a:p>
          <a:p>
            <a:r>
              <a:rPr lang="en-US" dirty="0"/>
              <a:t>USACE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Mrs</a:t>
            </a:r>
            <a:r>
              <a:rPr lang="en-US" dirty="0"/>
              <a:t> Pat Jones</a:t>
            </a:r>
          </a:p>
          <a:p>
            <a:r>
              <a:rPr lang="en-US" dirty="0"/>
              <a:t>Thought Process Interactive</a:t>
            </a:r>
          </a:p>
          <a:p>
            <a:r>
              <a:rPr lang="en-US" dirty="0"/>
              <a:t>Missouri American Water</a:t>
            </a:r>
          </a:p>
          <a:p>
            <a:r>
              <a:rPr lang="en-US" dirty="0"/>
              <a:t>GM Wentzville</a:t>
            </a:r>
          </a:p>
          <a:p>
            <a:r>
              <a:rPr lang="en-US" dirty="0"/>
              <a:t>Great Rivers Greenway</a:t>
            </a:r>
          </a:p>
          <a:p>
            <a:r>
              <a:rPr lang="en-US" dirty="0"/>
              <a:t>Metropolitan Sewer District</a:t>
            </a:r>
          </a:p>
          <a:p>
            <a:r>
              <a:rPr lang="en-US" dirty="0" err="1"/>
              <a:t>Walmart</a:t>
            </a:r>
            <a:r>
              <a:rPr lang="en-US" dirty="0"/>
              <a:t> – Wentzville</a:t>
            </a:r>
          </a:p>
          <a:p>
            <a:r>
              <a:rPr lang="en-US" dirty="0" err="1"/>
              <a:t>Sams</a:t>
            </a:r>
            <a:r>
              <a:rPr lang="en-US" dirty="0"/>
              <a:t> Club – Wentzville</a:t>
            </a:r>
          </a:p>
          <a:p>
            <a:r>
              <a:rPr lang="en-US" dirty="0"/>
              <a:t>Bridgestone Tires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2" name="Picture 2" descr="Image may contain: 1 person, smiling, standing and in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114800"/>
            <a:ext cx="3047999" cy="2286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C986-0C4D-004E-8078-DA382B994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6400800" cy="2286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4200" dirty="0">
                <a:solidFill>
                  <a:schemeClr val="accent3">
                    <a:lumMod val="50000"/>
                  </a:schemeClr>
                </a:solidFill>
              </a:rPr>
              <a:t>Welcome</a:t>
            </a:r>
          </a:p>
          <a:p>
            <a:pPr algn="l"/>
            <a:r>
              <a:rPr lang="en-US" sz="4200" dirty="0">
                <a:solidFill>
                  <a:schemeClr val="accent3">
                    <a:lumMod val="50000"/>
                  </a:schemeClr>
                </a:solidFill>
              </a:rPr>
              <a:t>Remarks by Gary </a:t>
            </a:r>
            <a:r>
              <a:rPr lang="en-US" sz="4200" dirty="0" err="1">
                <a:solidFill>
                  <a:schemeClr val="accent3">
                    <a:lumMod val="50000"/>
                  </a:schemeClr>
                </a:solidFill>
              </a:rPr>
              <a:t>Heggs</a:t>
            </a:r>
            <a:endParaRPr lang="en-US" sz="4200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en-US" sz="4200" dirty="0">
                <a:solidFill>
                  <a:schemeClr val="accent3">
                    <a:lumMod val="50000"/>
                  </a:schemeClr>
                </a:solidFill>
              </a:rPr>
              <a:t>Guest Speaker Bryan Hopkins</a:t>
            </a:r>
          </a:p>
          <a:p>
            <a:pPr algn="l"/>
            <a:r>
              <a:rPr lang="en-US" sz="4200" dirty="0">
                <a:solidFill>
                  <a:schemeClr val="accent3">
                    <a:lumMod val="50000"/>
                  </a:schemeClr>
                </a:solidFill>
              </a:rPr>
              <a:t>2018 Annual Report</a:t>
            </a:r>
          </a:p>
          <a:p>
            <a:pPr algn="l"/>
            <a:r>
              <a:rPr lang="en-US" sz="4200" dirty="0">
                <a:solidFill>
                  <a:schemeClr val="accent3">
                    <a:lumMod val="50000"/>
                  </a:schemeClr>
                </a:solidFill>
              </a:rPr>
              <a:t>Awards</a:t>
            </a:r>
          </a:p>
          <a:p>
            <a:pPr algn="l"/>
            <a:r>
              <a:rPr lang="en-US" sz="4200" dirty="0">
                <a:solidFill>
                  <a:schemeClr val="accent3">
                    <a:lumMod val="50000"/>
                  </a:schemeClr>
                </a:solidFill>
              </a:rPr>
              <a:t>Election of Officers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6" descr="greenway logo revis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66800"/>
            <a:ext cx="59436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scontent-dfw1-1.xx.fbcdn.net/hphotos-xta1/v/t1.0-9/11935085_10152981972076990_7241829640046627635_n.jpg?oh=9723e31a8d5dbf75ee4e271722f5ccd3&amp;oe=56F024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429000"/>
            <a:ext cx="3733800" cy="248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86200" y="2667000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</a:rPr>
              <a:t>25 Years of Protecting Watersheds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 (Cont)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J&amp;M Family Enterprises</a:t>
            </a:r>
          </a:p>
          <a:p>
            <a:r>
              <a:rPr lang="en-US" dirty="0"/>
              <a:t>Ms Judy Mulholland</a:t>
            </a:r>
          </a:p>
          <a:p>
            <a:r>
              <a:rPr lang="en-US" dirty="0"/>
              <a:t>Race Owl</a:t>
            </a:r>
          </a:p>
          <a:p>
            <a:r>
              <a:rPr lang="en-US" dirty="0"/>
              <a:t>Alpine Shop</a:t>
            </a:r>
          </a:p>
          <a:p>
            <a:r>
              <a:rPr lang="en-US" dirty="0" err="1"/>
              <a:t>Ladsurfski</a:t>
            </a:r>
            <a:r>
              <a:rPr lang="en-US" dirty="0"/>
              <a:t> </a:t>
            </a:r>
          </a:p>
          <a:p>
            <a:r>
              <a:rPr lang="en-US" dirty="0" err="1"/>
              <a:t>Panera</a:t>
            </a:r>
            <a:r>
              <a:rPr lang="en-US" dirty="0"/>
              <a:t> Bread</a:t>
            </a:r>
          </a:p>
          <a:p>
            <a:r>
              <a:rPr lang="en-US" dirty="0"/>
              <a:t>Republic Services</a:t>
            </a:r>
          </a:p>
          <a:p>
            <a:r>
              <a:rPr lang="en-US" dirty="0"/>
              <a:t>Progressive Waste Management</a:t>
            </a:r>
          </a:p>
          <a:p>
            <a:r>
              <a:rPr lang="en-US" dirty="0"/>
              <a:t>Robert Sanders Waste Systems</a:t>
            </a:r>
          </a:p>
          <a:p>
            <a:r>
              <a:rPr lang="en-US" dirty="0"/>
              <a:t>Dumpsters.com</a:t>
            </a:r>
          </a:p>
          <a:p>
            <a:r>
              <a:rPr lang="en-US" dirty="0"/>
              <a:t>Junk Car Medics</a:t>
            </a:r>
          </a:p>
          <a:p>
            <a:r>
              <a:rPr lang="en-US" dirty="0" err="1"/>
              <a:t>Ziegemeyer</a:t>
            </a:r>
            <a:r>
              <a:rPr lang="en-US" dirty="0"/>
              <a:t> Insurance Agency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https://scontent-lga3-1.xx.fbcdn.net/hphotos-xft1/v/t1.0-9/11988486_10152981972556990_4938693392279369681_n.jpg?oh=f7ecb6faefecf454f2abcaac2ad33230&amp;oe=56D52D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914400"/>
            <a:ext cx="2443162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Generous Assistance Provided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Big Muddy Adventures</a:t>
            </a:r>
          </a:p>
          <a:p>
            <a:r>
              <a:rPr lang="en-US" dirty="0"/>
              <a:t>St Louis Audubon</a:t>
            </a:r>
          </a:p>
          <a:p>
            <a:r>
              <a:rPr lang="en-US" dirty="0"/>
              <a:t>Revolution Cycles</a:t>
            </a:r>
          </a:p>
          <a:p>
            <a:r>
              <a:rPr lang="en-US" dirty="0"/>
              <a:t>Bike Stop Café</a:t>
            </a:r>
          </a:p>
          <a:p>
            <a:r>
              <a:rPr lang="en-US" dirty="0"/>
              <a:t>Katy Trail Bike Shop</a:t>
            </a:r>
          </a:p>
          <a:p>
            <a:r>
              <a:rPr lang="en-US" dirty="0"/>
              <a:t>Missouri Master Naturalists</a:t>
            </a:r>
          </a:p>
          <a:p>
            <a:r>
              <a:rPr lang="en-US" dirty="0"/>
              <a:t>Cities of Wentzville, Dardenne Prairie, </a:t>
            </a:r>
            <a:r>
              <a:rPr lang="en-US" dirty="0" err="1"/>
              <a:t>Cottleville</a:t>
            </a:r>
            <a:r>
              <a:rPr lang="en-US" dirty="0"/>
              <a:t>, St Charles, O’Fallon, Lake St. Louis, City of St Louis, Bridgeton, Overland, Maryland Heights, </a:t>
            </a:r>
            <a:r>
              <a:rPr lang="en-US" dirty="0" err="1"/>
              <a:t>Florrisant</a:t>
            </a:r>
            <a:r>
              <a:rPr lang="en-US" dirty="0"/>
              <a:t> and St Louis County.</a:t>
            </a:r>
          </a:p>
          <a:p>
            <a:r>
              <a:rPr lang="en-US" dirty="0"/>
              <a:t>Missouri Department of Conservation</a:t>
            </a:r>
          </a:p>
          <a:p>
            <a:r>
              <a:rPr lang="en-US" dirty="0"/>
              <a:t>Missouri Stream Team. Stream Team Together, League of Watershed Guardians and the Mighty 211</a:t>
            </a:r>
          </a:p>
          <a:p>
            <a:r>
              <a:rPr lang="en-US" dirty="0"/>
              <a:t>Bernie Arnold and Bill </a:t>
            </a:r>
            <a:r>
              <a:rPr lang="en-US" dirty="0" err="1"/>
              <a:t>McIlwee</a:t>
            </a:r>
            <a:endParaRPr lang="en-US" dirty="0"/>
          </a:p>
          <a:p>
            <a:r>
              <a:rPr lang="en-US" dirty="0"/>
              <a:t>Ryan Silver Videographer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https://scontent-iad3-1.xx.fbcdn.net/hphotos-xat1/v/t1.0-9/11951783_10152981971501990_1941917478762277387_n.jpg?oh=3d6a30cf54b23b8dee72d7e46bf4162e&amp;oe=56D9C2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371600"/>
            <a:ext cx="3771899" cy="25146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0B00ED-128E-2544-A2D6-08850BA8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/>
              <a:t>112-31-2018 Income                   </a:t>
            </a:r>
            <a:r>
              <a:rPr lang="en-US" dirty="0"/>
              <a:t>$</a:t>
            </a:r>
            <a:r>
              <a:rPr lang="en-US" b="1" dirty="0"/>
              <a:t>42,589.80</a:t>
            </a:r>
          </a:p>
          <a:p>
            <a:pPr>
              <a:buNone/>
            </a:pPr>
            <a:r>
              <a:rPr lang="en-US" dirty="0"/>
              <a:t>Expenditures         $</a:t>
            </a:r>
            <a:r>
              <a:rPr lang="en-US" b="1" dirty="0"/>
              <a:t>48,515.51</a:t>
            </a:r>
            <a:endParaRPr lang="en-US" dirty="0"/>
          </a:p>
          <a:p>
            <a:pPr>
              <a:buNone/>
            </a:pPr>
            <a:r>
              <a:rPr lang="en-US" dirty="0"/>
              <a:t>    			        -</a:t>
            </a:r>
            <a:r>
              <a:rPr lang="en-US" b="1" dirty="0"/>
              <a:t>5,925.71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/>
              <a:t>Cash in Bank         $</a:t>
            </a:r>
            <a:r>
              <a:rPr lang="en-US" b="1" dirty="0"/>
              <a:t>50,781.56 </a:t>
            </a:r>
            <a:r>
              <a:rPr lang="en-US" dirty="0"/>
              <a:t>as of 11/2018.</a:t>
            </a:r>
            <a:endParaRPr lang="en-US" b="1" dirty="0"/>
          </a:p>
          <a:p>
            <a:pPr>
              <a:buNone/>
            </a:pPr>
            <a:r>
              <a:rPr lang="en-US" dirty="0"/>
              <a:t>Restricted Funds    $ 8,000.00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179 members</a:t>
            </a:r>
          </a:p>
          <a:p>
            <a:r>
              <a:rPr lang="en-US" dirty="0"/>
              <a:t>2000 Volunteers</a:t>
            </a:r>
          </a:p>
          <a:p>
            <a:r>
              <a:rPr lang="en-US" dirty="0"/>
              <a:t>7000 Participants</a:t>
            </a:r>
          </a:p>
          <a:p>
            <a:r>
              <a:rPr lang="en-US" dirty="0"/>
              <a:t>3000 email list </a:t>
            </a:r>
          </a:p>
          <a:p>
            <a:pPr lvl="1"/>
            <a:r>
              <a:rPr lang="en-US" dirty="0"/>
              <a:t>20-25% open rate</a:t>
            </a:r>
          </a:p>
          <a:p>
            <a:r>
              <a:rPr lang="en-US" dirty="0" err="1"/>
              <a:t>Facebook</a:t>
            </a:r>
            <a:endParaRPr lang="en-US" dirty="0"/>
          </a:p>
          <a:p>
            <a:pPr lvl="1"/>
            <a:r>
              <a:rPr lang="en-US" dirty="0"/>
              <a:t>849 R4R, 423 GN, 364 CTB, 107 MCS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http://www.kshe95.com/sites/g/files/exi371/f/styles/emmis_xgallery_large/public/201503/trash-bash_0312115_IMG_6840.jpg?itok=g3pqvkV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47800"/>
            <a:ext cx="4419600" cy="3311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Charlene Waggoner, President</a:t>
            </a:r>
          </a:p>
          <a:p>
            <a:r>
              <a:rPr lang="en-US" dirty="0"/>
              <a:t>Greg </a:t>
            </a:r>
            <a:r>
              <a:rPr lang="en-US" dirty="0" err="1"/>
              <a:t>Poleski</a:t>
            </a:r>
            <a:r>
              <a:rPr lang="en-US" dirty="0"/>
              <a:t>, Vice President</a:t>
            </a:r>
          </a:p>
          <a:p>
            <a:r>
              <a:rPr lang="en-US" dirty="0"/>
              <a:t>Abby </a:t>
            </a:r>
            <a:r>
              <a:rPr lang="en-US" dirty="0" err="1"/>
              <a:t>Broadstone</a:t>
            </a:r>
            <a:r>
              <a:rPr lang="en-US" dirty="0"/>
              <a:t>, Vice President, Membership </a:t>
            </a:r>
          </a:p>
          <a:p>
            <a:r>
              <a:rPr lang="en-US" dirty="0"/>
              <a:t>Larry Ruff, Treasurer</a:t>
            </a:r>
          </a:p>
          <a:p>
            <a:r>
              <a:rPr lang="en-US" dirty="0"/>
              <a:t>Mike </a:t>
            </a:r>
            <a:r>
              <a:rPr lang="en-US" dirty="0" err="1"/>
              <a:t>Claspille</a:t>
            </a:r>
            <a:r>
              <a:rPr lang="en-US" dirty="0"/>
              <a:t>, Secretary</a:t>
            </a:r>
          </a:p>
          <a:p>
            <a:r>
              <a:rPr lang="en-US" dirty="0"/>
              <a:t>Stacie </a:t>
            </a:r>
            <a:r>
              <a:rPr lang="en-US" dirty="0" err="1"/>
              <a:t>Skolodejchuk</a:t>
            </a:r>
            <a:r>
              <a:rPr lang="en-US" dirty="0"/>
              <a:t>, Director</a:t>
            </a:r>
          </a:p>
          <a:p>
            <a:r>
              <a:rPr lang="en-US" dirty="0"/>
              <a:t>Brian Waldrop, Director</a:t>
            </a:r>
          </a:p>
          <a:p>
            <a:r>
              <a:rPr lang="en-US" dirty="0"/>
              <a:t>Carrie Henderson, Director</a:t>
            </a:r>
          </a:p>
          <a:p>
            <a:r>
              <a:rPr lang="en-US" dirty="0"/>
              <a:t>Christine Eller, Director</a:t>
            </a:r>
          </a:p>
          <a:p>
            <a:r>
              <a:rPr lang="en-US" dirty="0"/>
              <a:t>Sharon Kenny, Director Emeritus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Looking Ahead	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March:  Team Leader Training</a:t>
            </a:r>
          </a:p>
          <a:p>
            <a:r>
              <a:rPr lang="en-US" sz="2400" dirty="0"/>
              <a:t>March 24: Confluence Trash Bash</a:t>
            </a:r>
          </a:p>
          <a:p>
            <a:r>
              <a:rPr lang="en-US" sz="2400" dirty="0"/>
              <a:t>April 8:  Mission:  Clean Stream/GM Earth Day/Run for the Rivers</a:t>
            </a:r>
          </a:p>
          <a:p>
            <a:r>
              <a:rPr lang="en-US" sz="2400" dirty="0"/>
              <a:t>May :  Spring </a:t>
            </a:r>
            <a:r>
              <a:rPr lang="en-US" sz="2400" dirty="0" err="1"/>
              <a:t>Dardenne</a:t>
            </a:r>
            <a:r>
              <a:rPr lang="en-US" sz="2400" dirty="0"/>
              <a:t> Day </a:t>
            </a:r>
          </a:p>
          <a:p>
            <a:pPr algn="just"/>
            <a:r>
              <a:rPr lang="en-US" sz="2400" dirty="0"/>
              <a:t>August 24: Race for the Rivers</a:t>
            </a:r>
          </a:p>
          <a:p>
            <a:pPr algn="just"/>
            <a:r>
              <a:rPr lang="en-US" sz="2400" dirty="0"/>
              <a:t>September :  National Public Lands Day</a:t>
            </a:r>
          </a:p>
          <a:p>
            <a:pPr algn="just"/>
            <a:r>
              <a:rPr lang="en-US" sz="2400" dirty="0"/>
              <a:t>October :  River Ring Honeysuckle Bash</a:t>
            </a:r>
          </a:p>
          <a:p>
            <a:pPr algn="just"/>
            <a:r>
              <a:rPr lang="en-US" sz="2400" dirty="0"/>
              <a:t>October 8:  Fall </a:t>
            </a:r>
            <a:r>
              <a:rPr lang="en-US" sz="2400" dirty="0" err="1"/>
              <a:t>Dardenne</a:t>
            </a:r>
            <a:r>
              <a:rPr lang="en-US" sz="2400" dirty="0"/>
              <a:t> Day </a:t>
            </a:r>
          </a:p>
          <a:p>
            <a:pPr lvl="1" algn="just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Recognition: Business Partner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dirty="0"/>
              <a:t>Big A’s </a:t>
            </a:r>
          </a:p>
          <a:p>
            <a:pPr algn="ctr">
              <a:buNone/>
            </a:pPr>
            <a:r>
              <a:rPr lang="en-US" sz="4800" dirty="0"/>
              <a:t>Host of the St Charles edition of the Big Muddy Speaker Series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00"/>
                </a:solidFill>
              </a:rPr>
              <a:t>Special Recognition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006600"/>
                </a:solidFill>
              </a:rPr>
              <a:t>Kris Sorenson</a:t>
            </a:r>
          </a:p>
          <a:p>
            <a:pPr>
              <a:buNone/>
            </a:pPr>
            <a:r>
              <a:rPr lang="en-US" dirty="0">
                <a:solidFill>
                  <a:srgbClr val="006600"/>
                </a:solidFill>
              </a:rPr>
              <a:t>Noah Wong</a:t>
            </a:r>
          </a:p>
        </p:txBody>
      </p:sp>
      <p:pic>
        <p:nvPicPr>
          <p:cNvPr id="4" name="Picture 3" descr="r4r logo with wh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676400"/>
            <a:ext cx="4724400" cy="1680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3505200"/>
            <a:ext cx="64207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6600"/>
                </a:solidFill>
              </a:rPr>
              <a:t>Board Members Past and Present</a:t>
            </a:r>
          </a:p>
          <a:p>
            <a:pPr algn="ctr"/>
            <a:r>
              <a:rPr lang="en-US" sz="2800" dirty="0">
                <a:solidFill>
                  <a:srgbClr val="006600"/>
                </a:solidFill>
              </a:rPr>
              <a:t>the best team in the business</a:t>
            </a:r>
          </a:p>
        </p:txBody>
      </p:sp>
      <p:pic>
        <p:nvPicPr>
          <p:cNvPr id="7" name="Picture 6" descr="Greenway network logo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876800"/>
            <a:ext cx="4648200" cy="13482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Bass Pro Shops</a:t>
            </a:r>
            <a:br>
              <a:rPr lang="en-US" dirty="0"/>
            </a:br>
            <a:r>
              <a:rPr lang="en-US" dirty="0"/>
              <a:t>Corporate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295400"/>
            <a:ext cx="6324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/>
              <a:t>Outdoor Days</a:t>
            </a:r>
          </a:p>
          <a:p>
            <a:pPr algn="ctr">
              <a:buNone/>
            </a:pPr>
            <a:endParaRPr lang="en-US" sz="4800" dirty="0"/>
          </a:p>
          <a:p>
            <a:pPr algn="ctr">
              <a:buNone/>
            </a:pPr>
            <a:endParaRPr lang="en-US" sz="4800" dirty="0"/>
          </a:p>
        </p:txBody>
      </p:sp>
      <p:pic>
        <p:nvPicPr>
          <p:cNvPr id="2050" name="Picture 2" descr="Outdoor Days St Charles - Bass Pro Shops Conservation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90800"/>
            <a:ext cx="5410200" cy="3060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 Jones Volunteer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dirty="0"/>
              <a:t>Mike </a:t>
            </a:r>
            <a:r>
              <a:rPr lang="en-US" sz="4000" dirty="0" err="1"/>
              <a:t>Claspille</a:t>
            </a:r>
            <a:endParaRPr lang="en-US" sz="4000" dirty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676400"/>
            <a:ext cx="479607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00"/>
                </a:solidFill>
              </a:rPr>
              <a:t>Team Leader Training</a:t>
            </a:r>
            <a:br>
              <a:rPr lang="en-US" dirty="0">
                <a:solidFill>
                  <a:srgbClr val="006600"/>
                </a:solidFill>
              </a:rPr>
            </a:br>
            <a:r>
              <a:rPr lang="en-US" dirty="0">
                <a:solidFill>
                  <a:srgbClr val="006600"/>
                </a:solidFill>
              </a:rPr>
              <a:t>Special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s://scontent-dfw5-1.xx.fbcdn.net/v/t1.0-9/28577431_2090975797840176_7378034124038078464_n.jpg?_nc_cat=104&amp;_nc_ht=scontent-dfw5-1.xx&amp;oh=07dd5857338eb334f0507b55e8780e1f&amp;oe=5C3E7F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063999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Jones Confluence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https://proxy.duckduckgo.com/iu/?u=https%3A%2F%2Ftse4.mm.bing.net%2Fth%3Fid%3DOIP.meLQjMAWeNsXm9HNq-TnhwHaFj%26pid%3D15.1&amp;f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514850" cy="3381375"/>
          </a:xfrm>
          <a:prstGeom prst="rect">
            <a:avLst/>
          </a:prstGeom>
          <a:noFill/>
        </p:spPr>
      </p:pic>
      <p:pic>
        <p:nvPicPr>
          <p:cNvPr id="50180" name="Picture 4" descr="https://proxy.duckduckgo.com/iu/?u=https%3A%2F%2Ftse3.mm.bing.net%2Fth%3Fid%3DOIP.JrenHC2cIQYTJSbHJfslZgHaFj%26pid%3D15.1&amp;f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4514850" cy="3381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Greg </a:t>
            </a:r>
            <a:r>
              <a:rPr lang="en-US" dirty="0" err="1">
                <a:solidFill>
                  <a:srgbClr val="006600"/>
                </a:solidFill>
              </a:rPr>
              <a:t>Poleski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6" name="Content Placeholder 5" descr="gre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3973976" cy="3001963"/>
          </a:xfrm>
        </p:spPr>
      </p:pic>
      <p:pic>
        <p:nvPicPr>
          <p:cNvPr id="7" name="Picture 6" descr="https://scontent-ord1-1.xx.fbcdn.net/v/t1.0-9/15073334_10157679394965570_7173340767085310151_n.jpg?oh=3d3850129de979edd4447a29524bbe99&amp;oe=58C405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00"/>
                </a:solidFill>
              </a:rPr>
              <a:t>St Louis Science Center</a:t>
            </a:r>
            <a:br>
              <a:rPr lang="en-US" dirty="0">
                <a:solidFill>
                  <a:srgbClr val="006600"/>
                </a:solidFill>
              </a:rPr>
            </a:br>
            <a:r>
              <a:rPr lang="en-US" dirty="0">
                <a:solidFill>
                  <a:srgbClr val="006600"/>
                </a:solidFill>
              </a:rPr>
              <a:t>First Friday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Outreach</a:t>
            </a:r>
          </a:p>
          <a:p>
            <a:r>
              <a:rPr lang="en-US" dirty="0">
                <a:solidFill>
                  <a:srgbClr val="006600"/>
                </a:solidFill>
              </a:rPr>
              <a:t>72 people </a:t>
            </a:r>
          </a:p>
          <a:p>
            <a:r>
              <a:rPr lang="en-US" dirty="0">
                <a:solidFill>
                  <a:srgbClr val="006600"/>
                </a:solidFill>
              </a:rPr>
              <a:t>Sign up for CTB</a:t>
            </a:r>
          </a:p>
        </p:txBody>
      </p:sp>
      <p:pic>
        <p:nvPicPr>
          <p:cNvPr id="49154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3581400" cy="4775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3300"/>
                </a:solidFill>
              </a:rPr>
              <a:t>Confluence Trash Bash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3300"/>
                </a:solidFill>
              </a:rPr>
              <a:t>Coordination</a:t>
            </a:r>
          </a:p>
          <a:p>
            <a:r>
              <a:rPr lang="en-US" dirty="0">
                <a:solidFill>
                  <a:srgbClr val="003300"/>
                </a:solidFill>
              </a:rPr>
              <a:t>8 rendezvous locations</a:t>
            </a:r>
          </a:p>
          <a:p>
            <a:r>
              <a:rPr lang="en-US" dirty="0">
                <a:solidFill>
                  <a:srgbClr val="003300"/>
                </a:solidFill>
              </a:rPr>
              <a:t>401 participants</a:t>
            </a:r>
          </a:p>
          <a:p>
            <a:r>
              <a:rPr lang="en-US" dirty="0">
                <a:solidFill>
                  <a:srgbClr val="003300"/>
                </a:solidFill>
              </a:rPr>
              <a:t>15 tons of trash</a:t>
            </a:r>
          </a:p>
          <a:p>
            <a:r>
              <a:rPr lang="en-US" dirty="0">
                <a:solidFill>
                  <a:srgbClr val="003300"/>
                </a:solidFill>
              </a:rPr>
              <a:t>176  tires</a:t>
            </a:r>
          </a:p>
          <a:p>
            <a:r>
              <a:rPr lang="en-US" dirty="0">
                <a:solidFill>
                  <a:srgbClr val="003300"/>
                </a:solidFill>
              </a:rPr>
              <a:t>1 ton recyclables</a:t>
            </a:r>
          </a:p>
          <a:p>
            <a:r>
              <a:rPr lang="en-US" dirty="0">
                <a:solidFill>
                  <a:srgbClr val="003300"/>
                </a:solidFill>
              </a:rPr>
              <a:t>1 ton metal</a:t>
            </a:r>
          </a:p>
          <a:p>
            <a:r>
              <a:rPr lang="en-US" dirty="0">
                <a:solidFill>
                  <a:srgbClr val="003300"/>
                </a:solidFill>
              </a:rPr>
              <a:t>70 Inlets marked</a:t>
            </a:r>
          </a:p>
        </p:txBody>
      </p:sp>
      <p:pic>
        <p:nvPicPr>
          <p:cNvPr id="25604" name="Picture 4" descr="Image may contain: one or more peo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19200"/>
            <a:ext cx="3886200" cy="5181600"/>
          </a:xfrm>
          <a:prstGeom prst="rect">
            <a:avLst/>
          </a:prstGeom>
          <a:noFill/>
        </p:spPr>
      </p:pic>
      <p:pic>
        <p:nvPicPr>
          <p:cNvPr id="25606" name="Picture 6" descr="https://scontent-dfw5-1.xx.fbcdn.net/v/t1.0-1/p200x200/28058720_2082783431992746_4944941287231824645_n.jpg?_nc_cat=101&amp;_nc_ht=scontent-dfw5-1.xx&amp;oh=c392249d15514f957e95e622501a85b4&amp;oe=5C7692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8" name="Picture 4" descr="Image may contain: one or more people, sky, cloud and out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3860799" cy="2895600"/>
          </a:xfrm>
          <a:prstGeom prst="rect">
            <a:avLst/>
          </a:prstGeom>
          <a:noFill/>
        </p:spPr>
      </p:pic>
      <p:pic>
        <p:nvPicPr>
          <p:cNvPr id="47110" name="Picture 6" descr="Image may contain: outd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"/>
            <a:ext cx="3860799" cy="2895600"/>
          </a:xfrm>
          <a:prstGeom prst="rect">
            <a:avLst/>
          </a:prstGeom>
          <a:noFill/>
        </p:spPr>
      </p:pic>
      <p:pic>
        <p:nvPicPr>
          <p:cNvPr id="47112" name="Picture 8" descr="Image may contain: shoes and outdo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063999" cy="3048000"/>
          </a:xfrm>
          <a:prstGeom prst="rect">
            <a:avLst/>
          </a:prstGeom>
          <a:noFill/>
        </p:spPr>
      </p:pic>
      <p:pic>
        <p:nvPicPr>
          <p:cNvPr id="47114" name="Picture 10" descr="Image may contain: people sitting and indo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3860799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Meet Chloe and Jayden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315215" cy="411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00"/>
                </a:solidFill>
              </a:rPr>
              <a:t>Mission: Clean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n-US" dirty="0"/>
              <a:t>143 volunteers</a:t>
            </a:r>
          </a:p>
          <a:p>
            <a:r>
              <a:rPr lang="en-US" dirty="0"/>
              <a:t>4 tons trash</a:t>
            </a:r>
          </a:p>
          <a:p>
            <a:r>
              <a:rPr lang="en-US" dirty="0"/>
              <a:t>10 + tires</a:t>
            </a:r>
          </a:p>
          <a:p>
            <a:r>
              <a:rPr lang="en-US" dirty="0"/>
              <a:t>GM Earth Day</a:t>
            </a:r>
          </a:p>
          <a:p>
            <a:pPr lvl="1"/>
            <a:r>
              <a:rPr lang="en-US" sz="1800" dirty="0"/>
              <a:t>Weather cancellation</a:t>
            </a:r>
          </a:p>
          <a:p>
            <a:pPr lvl="1"/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4578" name="Picture 2" descr="Image may contain: 1 person, standing, tree, shoes and out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581400"/>
            <a:ext cx="1981200" cy="2641600"/>
          </a:xfrm>
          <a:prstGeom prst="rect">
            <a:avLst/>
          </a:prstGeom>
          <a:noFill/>
        </p:spPr>
      </p:pic>
      <p:pic>
        <p:nvPicPr>
          <p:cNvPr id="24580" name="Picture 4" descr="Image may contain: one or more people, people standing and outd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066800"/>
            <a:ext cx="1714500" cy="2286000"/>
          </a:xfrm>
          <a:prstGeom prst="rect">
            <a:avLst/>
          </a:prstGeom>
          <a:noFill/>
        </p:spPr>
      </p:pic>
      <p:pic>
        <p:nvPicPr>
          <p:cNvPr id="24582" name="Picture 6" descr="Image may contain: tree, sky and outdo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2962860" cy="2209800"/>
          </a:xfrm>
          <a:prstGeom prst="rect">
            <a:avLst/>
          </a:prstGeom>
          <a:noFill/>
        </p:spPr>
      </p:pic>
      <p:pic>
        <p:nvPicPr>
          <p:cNvPr id="24584" name="Picture 8" descr="Image may contain: one or more people, tree, sky, shoes, plant and outdo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371600"/>
            <a:ext cx="2758525" cy="2057400"/>
          </a:xfrm>
          <a:prstGeom prst="rect">
            <a:avLst/>
          </a:prstGeom>
          <a:noFill/>
        </p:spPr>
      </p:pic>
      <p:pic>
        <p:nvPicPr>
          <p:cNvPr id="24586" name="Picture 10" descr="Image may contain: 1 person, standing, tree, outdoor and na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038600"/>
            <a:ext cx="3200400" cy="240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3300"/>
                </a:solidFill>
              </a:rPr>
              <a:t>Dardenne</a:t>
            </a:r>
            <a:r>
              <a:rPr lang="en-US" dirty="0">
                <a:solidFill>
                  <a:srgbClr val="003300"/>
                </a:solidFill>
              </a:rPr>
              <a:t> Days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00"/>
                </a:solidFill>
              </a:rPr>
              <a:t>Spring and Fall</a:t>
            </a:r>
          </a:p>
          <a:p>
            <a:r>
              <a:rPr lang="en-US" dirty="0">
                <a:solidFill>
                  <a:srgbClr val="003300"/>
                </a:solidFill>
              </a:rPr>
              <a:t>Length of stream water quality monitoring</a:t>
            </a:r>
          </a:p>
          <a:p>
            <a:r>
              <a:rPr lang="en-US" dirty="0">
                <a:solidFill>
                  <a:srgbClr val="003300"/>
                </a:solidFill>
              </a:rPr>
              <a:t>34 sites</a:t>
            </a:r>
          </a:p>
          <a:p>
            <a:r>
              <a:rPr lang="en-US" dirty="0">
                <a:solidFill>
                  <a:srgbClr val="003300"/>
                </a:solidFill>
              </a:rPr>
              <a:t>43 volunteers</a:t>
            </a:r>
          </a:p>
          <a:p>
            <a:r>
              <a:rPr lang="en-US" dirty="0">
                <a:solidFill>
                  <a:srgbClr val="003300"/>
                </a:solidFill>
              </a:rPr>
              <a:t>19 </a:t>
            </a:r>
            <a:r>
              <a:rPr lang="en-US" dirty="0" err="1">
                <a:solidFill>
                  <a:srgbClr val="003300"/>
                </a:solidFill>
              </a:rPr>
              <a:t>E.coli</a:t>
            </a:r>
            <a:r>
              <a:rPr lang="en-US" dirty="0">
                <a:solidFill>
                  <a:srgbClr val="003300"/>
                </a:solidFill>
              </a:rPr>
              <a:t> Tests</a:t>
            </a:r>
          </a:p>
          <a:p>
            <a:pPr>
              <a:buNone/>
            </a:pPr>
            <a:endParaRPr lang="en-US" dirty="0">
              <a:solidFill>
                <a:srgbClr val="003300"/>
              </a:solidFill>
            </a:endParaRPr>
          </a:p>
          <a:p>
            <a:endParaRPr lang="en-US" dirty="0">
              <a:solidFill>
                <a:srgbClr val="003300"/>
              </a:solidFill>
            </a:endParaRPr>
          </a:p>
          <a:p>
            <a:pPr>
              <a:buNone/>
            </a:pPr>
            <a:endParaRPr lang="en-US" dirty="0">
              <a:solidFill>
                <a:srgbClr val="0033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122" y="2895600"/>
            <a:ext cx="4227678" cy="33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s://scontent-dfw5-1.xx.fbcdn.net/v/t1.0-9/44984491_10210846019700375_8615145852459024384_n.jpg?_nc_cat=101&amp;_nc_ht=scontent-dfw5-1.xx&amp;oh=f438bbc5e811bd1a96ec7341389dd225&amp;oe=5C3C1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3664386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6317</TotalTime>
  <Words>656</Words>
  <Application>Microsoft Macintosh PowerPoint</Application>
  <PresentationFormat>On-screen Show (4:3)</PresentationFormat>
  <Paragraphs>181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 DECODE</vt:lpstr>
      <vt:lpstr>Arial</vt:lpstr>
      <vt:lpstr>Calibri</vt:lpstr>
      <vt:lpstr>Office Theme</vt:lpstr>
      <vt:lpstr>PowerPoint Presentation</vt:lpstr>
      <vt:lpstr>PowerPoint Presentation</vt:lpstr>
      <vt:lpstr>Team Leader Training Special Handling</vt:lpstr>
      <vt:lpstr>St Louis Science Center First Friday</vt:lpstr>
      <vt:lpstr>Confluence Trash Bash</vt:lpstr>
      <vt:lpstr>PowerPoint Presentation</vt:lpstr>
      <vt:lpstr>Meet Chloe and Jayden</vt:lpstr>
      <vt:lpstr>Mission: Clean Stream</vt:lpstr>
      <vt:lpstr>Dardenne Days </vt:lpstr>
      <vt:lpstr>Big Muddy Speaker Series</vt:lpstr>
      <vt:lpstr>Race for the Rivers featuring  Bass Pro Outdoor Days</vt:lpstr>
      <vt:lpstr>PowerPoint Presentation</vt:lpstr>
      <vt:lpstr>River Ring Honeysuckle Hack</vt:lpstr>
      <vt:lpstr>Small Group Work Days</vt:lpstr>
      <vt:lpstr>School Group Activities</vt:lpstr>
      <vt:lpstr>Participated in or represented GN </vt:lpstr>
      <vt:lpstr>And…</vt:lpstr>
      <vt:lpstr>Collaborators</vt:lpstr>
      <vt:lpstr>Sponsors</vt:lpstr>
      <vt:lpstr>Sponsors (Cont)</vt:lpstr>
      <vt:lpstr>Generous Assistance Provided by</vt:lpstr>
      <vt:lpstr>Financial Report</vt:lpstr>
      <vt:lpstr>Reach</vt:lpstr>
      <vt:lpstr>Board</vt:lpstr>
      <vt:lpstr>Looking Ahead </vt:lpstr>
      <vt:lpstr>Special Recognition: Business Partner</vt:lpstr>
      <vt:lpstr>Special Recognition </vt:lpstr>
      <vt:lpstr>Bass Pro Shops Corporate </vt:lpstr>
      <vt:lpstr>Pat Jones Volunteer 2018</vt:lpstr>
      <vt:lpstr>Jones Confluence Park</vt:lpstr>
      <vt:lpstr>Greg Poleski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dc:creator>C Waggon</dc:creator>
  <cp:lastModifiedBy>Larry Ruff</cp:lastModifiedBy>
  <cp:revision>314</cp:revision>
  <dcterms:created xsi:type="dcterms:W3CDTF">2015-11-20T17:27:02Z</dcterms:created>
  <dcterms:modified xsi:type="dcterms:W3CDTF">2019-01-17T16:11:51Z</dcterms:modified>
</cp:coreProperties>
</file>