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91" r:id="rId3"/>
    <p:sldId id="258" r:id="rId4"/>
    <p:sldId id="259" r:id="rId5"/>
    <p:sldId id="293" r:id="rId6"/>
    <p:sldId id="266" r:id="rId7"/>
    <p:sldId id="263" r:id="rId8"/>
    <p:sldId id="287" r:id="rId9"/>
    <p:sldId id="264" r:id="rId10"/>
    <p:sldId id="278" r:id="rId11"/>
    <p:sldId id="289" r:id="rId12"/>
    <p:sldId id="290" r:id="rId13"/>
    <p:sldId id="265" r:id="rId14"/>
    <p:sldId id="273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021" autoAdjust="0"/>
    <p:restoredTop sz="94660"/>
  </p:normalViewPr>
  <p:slideViewPr>
    <p:cSldViewPr>
      <p:cViewPr varScale="1">
        <p:scale>
          <a:sx n="150" d="100"/>
          <a:sy n="150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9EB1-46EB-4EF4-AAFA-E241BB18196C}" type="datetimeFigureOut">
              <a:rPr lang="en-US" smtClean="0"/>
              <a:pPr/>
              <a:t>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A679-148F-49A0-9121-BD585734F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2017 Activities Report</a:t>
            </a: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6" descr="greenway logo rev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5943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scontent-dfw1-1.xx.fbcdn.net/hphotos-xta1/v/t1.0-9/11935085_10152981972076990_7241829640046627635_n.jpg?oh=9723e31a8d5dbf75ee4e271722f5ccd3&amp;oe=56F024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Work Days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Confluence Conservation Corps</a:t>
            </a:r>
          </a:p>
          <a:p>
            <a:r>
              <a:rPr lang="en-US" dirty="0" smtClean="0"/>
              <a:t>6 clean up events </a:t>
            </a:r>
          </a:p>
          <a:p>
            <a:r>
              <a:rPr lang="en-US" dirty="0" smtClean="0"/>
              <a:t>6 Honeysuckle removal events.</a:t>
            </a:r>
          </a:p>
          <a:p>
            <a:r>
              <a:rPr lang="en-US" dirty="0" smtClean="0"/>
              <a:t>300 Volunteers</a:t>
            </a:r>
          </a:p>
        </p:txBody>
      </p:sp>
      <p:pic>
        <p:nvPicPr>
          <p:cNvPr id="4100" name="Picture 6" descr="https://scontent-ord1-1.xx.fbcdn.net/v/t1.0-9/15073334_10157679394965570_7173340767085310151_n.jpg?oh=3d3850129de979edd4447a29524bbe99&amp;oe=58C405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81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https://scontent-ord1-1.xx.fbcdn.net/v/t1.0-9/15055707_10157679394025570_6544114175700508913_n.jpg?oh=28f03f9ab073f386c86f1edbf87efcc4&amp;oe=58C0C2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05200"/>
            <a:ext cx="22669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Group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Jennings Middle School</a:t>
            </a:r>
          </a:p>
          <a:p>
            <a:pPr lvl="1"/>
            <a:r>
              <a:rPr lang="en-US" dirty="0" smtClean="0"/>
              <a:t>CTB</a:t>
            </a:r>
          </a:p>
          <a:p>
            <a:pPr lvl="1"/>
            <a:r>
              <a:rPr lang="en-US" dirty="0" smtClean="0"/>
              <a:t>R4R</a:t>
            </a:r>
          </a:p>
          <a:p>
            <a:r>
              <a:rPr lang="en-US" dirty="0" err="1" smtClean="0"/>
              <a:t>Whittfield</a:t>
            </a:r>
            <a:r>
              <a:rPr lang="en-US" dirty="0" smtClean="0"/>
              <a:t> School</a:t>
            </a:r>
          </a:p>
          <a:p>
            <a:pPr lvl="1"/>
            <a:r>
              <a:rPr lang="en-US" dirty="0" err="1" smtClean="0"/>
              <a:t>Bangert</a:t>
            </a:r>
            <a:r>
              <a:rPr lang="en-US" dirty="0" smtClean="0"/>
              <a:t> Island	</a:t>
            </a:r>
          </a:p>
          <a:p>
            <a:pPr lvl="1"/>
            <a:r>
              <a:rPr lang="en-US" dirty="0" smtClean="0"/>
              <a:t>Portage Des </a:t>
            </a:r>
            <a:r>
              <a:rPr lang="en-US" dirty="0" err="1" smtClean="0"/>
              <a:t>Souix</a:t>
            </a:r>
            <a:endParaRPr lang="en-US" dirty="0" smtClean="0"/>
          </a:p>
          <a:p>
            <a:r>
              <a:rPr lang="en-US" dirty="0" smtClean="0"/>
              <a:t>Francis Howell</a:t>
            </a:r>
          </a:p>
          <a:p>
            <a:r>
              <a:rPr lang="en-US" dirty="0" smtClean="0"/>
              <a:t>Lego League</a:t>
            </a:r>
          </a:p>
        </p:txBody>
      </p:sp>
      <p:pic>
        <p:nvPicPr>
          <p:cNvPr id="19458" name="Picture 2" descr="https://wqmx2q.bn1304.livefilestore.com/y4m5UWvoLTx1zRmBfh3ccY2zxLa-4KYiHgBopUlP9PLsBRQNENfW8wbVsxcHu0AD9G8y6M4ni210MhtWV1uRIku6wvW7Zr4Sx1P0x6EbcKAZiHHc67MaX7ko6pV0hymnLVT9tmEd-Yw9o_Qw8y2GpA6gULHivY2LO1QA2HYzw98Oxo-kHJFpwPVC0JOIAdttgvF8rWnBz7hA_gSOZF313B7tw/20171129_164930952_iOS.jpg?ps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8938" y="2362200"/>
            <a:ext cx="436586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Creve </a:t>
            </a:r>
            <a:r>
              <a:rPr lang="en-US" dirty="0" err="1" smtClean="0"/>
              <a:t>Couer</a:t>
            </a:r>
            <a:r>
              <a:rPr lang="en-US" dirty="0" smtClean="0"/>
              <a:t> Park Coalition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in moving ice arena out of park.</a:t>
            </a:r>
          </a:p>
          <a:p>
            <a:r>
              <a:rPr lang="en-US" b="1" i="1" dirty="0" smtClean="0"/>
              <a:t>2017 Land Conservation Award</a:t>
            </a:r>
            <a:endParaRPr lang="en-US" dirty="0"/>
          </a:p>
        </p:txBody>
      </p:sp>
      <p:pic>
        <p:nvPicPr>
          <p:cNvPr id="1026" name="Picture 2" descr="https://assets.change.org/photos/9/pj/bo/VIPJboGVQspJINz-800x450-noPad.jpg?1509302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Muddy Speaker Series</a:t>
            </a:r>
          </a:p>
          <a:p>
            <a:r>
              <a:rPr lang="en-US" dirty="0" smtClean="0"/>
              <a:t>National Public Lands Day at the Confluence</a:t>
            </a:r>
          </a:p>
          <a:p>
            <a:pPr lvl="1"/>
            <a:r>
              <a:rPr lang="en-US" dirty="0" smtClean="0"/>
              <a:t>100+ volunteers</a:t>
            </a:r>
          </a:p>
          <a:p>
            <a:r>
              <a:rPr lang="en-US" dirty="0" smtClean="0"/>
              <a:t>River Soundings</a:t>
            </a:r>
          </a:p>
          <a:p>
            <a:r>
              <a:rPr lang="en-US" dirty="0" smtClean="0"/>
              <a:t>Pelican Day</a:t>
            </a:r>
          </a:p>
          <a:p>
            <a:r>
              <a:rPr lang="en-US" dirty="0" smtClean="0"/>
              <a:t>Life Outside Festival</a:t>
            </a:r>
          </a:p>
          <a:p>
            <a:r>
              <a:rPr lang="en-US" dirty="0" smtClean="0"/>
              <a:t>Washington </a:t>
            </a:r>
            <a:r>
              <a:rPr lang="en-US" dirty="0" err="1" smtClean="0"/>
              <a:t>Riverfest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179 members</a:t>
            </a:r>
          </a:p>
          <a:p>
            <a:r>
              <a:rPr lang="en-US" dirty="0" smtClean="0"/>
              <a:t>2000 Volunteers</a:t>
            </a:r>
          </a:p>
          <a:p>
            <a:r>
              <a:rPr lang="en-US" dirty="0" smtClean="0"/>
              <a:t>7000 Participants</a:t>
            </a:r>
          </a:p>
          <a:p>
            <a:r>
              <a:rPr lang="en-US" dirty="0" smtClean="0"/>
              <a:t>3000 email list </a:t>
            </a:r>
          </a:p>
          <a:p>
            <a:pPr lvl="1"/>
            <a:r>
              <a:rPr lang="en-US" dirty="0" smtClean="0"/>
              <a:t>450 – 550 opens</a:t>
            </a:r>
          </a:p>
          <a:p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800 likes on R4R 370 GN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kshe95.com/sites/g/files/exi371/f/styles/emmis_xgallery_large/public/201503/trash-bash_0312115_IMG_6840.jpg?itok=g3pqvkV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419600" cy="3311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Ahead</a:t>
            </a:r>
            <a:br>
              <a:rPr lang="en-US" dirty="0" smtClean="0"/>
            </a:br>
            <a:r>
              <a:rPr lang="en-US" dirty="0" smtClean="0"/>
              <a:t>25 Year Celebration!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March 5:  </a:t>
            </a:r>
            <a:r>
              <a:rPr lang="en-US" sz="2400" b="1" dirty="0" smtClean="0"/>
              <a:t>Special Handling Certification </a:t>
            </a:r>
          </a:p>
          <a:p>
            <a:r>
              <a:rPr lang="en-US" sz="2400" dirty="0" smtClean="0"/>
              <a:t>March 24: Confluence Trash Bash</a:t>
            </a:r>
          </a:p>
          <a:p>
            <a:r>
              <a:rPr lang="en-US" sz="2400" dirty="0" smtClean="0"/>
              <a:t>April 8:  Mission:  Clean Stream/GM Earth Day/Run for the Rivers</a:t>
            </a:r>
          </a:p>
          <a:p>
            <a:r>
              <a:rPr lang="en-US" sz="2400" dirty="0" smtClean="0"/>
              <a:t>May :  Spring </a:t>
            </a:r>
            <a:r>
              <a:rPr lang="en-US" sz="2400" dirty="0" err="1" smtClean="0"/>
              <a:t>Dardenne</a:t>
            </a:r>
            <a:r>
              <a:rPr lang="en-US" sz="2400" dirty="0" smtClean="0"/>
              <a:t> Day </a:t>
            </a:r>
          </a:p>
          <a:p>
            <a:pPr algn="just"/>
            <a:r>
              <a:rPr lang="en-US" sz="2400" dirty="0" smtClean="0"/>
              <a:t>August 25: Race for the Rivers</a:t>
            </a:r>
          </a:p>
          <a:p>
            <a:pPr algn="just"/>
            <a:r>
              <a:rPr lang="en-US" sz="2400" dirty="0" smtClean="0"/>
              <a:t>September </a:t>
            </a:r>
            <a:r>
              <a:rPr lang="en-US" sz="2400" smtClean="0"/>
              <a:t>:</a:t>
            </a:r>
            <a:r>
              <a:rPr lang="en-US" sz="2400" smtClean="0"/>
              <a:t> National </a:t>
            </a:r>
            <a:r>
              <a:rPr lang="en-US" sz="2400" dirty="0" smtClean="0"/>
              <a:t>Public Lands Day</a:t>
            </a:r>
          </a:p>
          <a:p>
            <a:pPr algn="just"/>
            <a:r>
              <a:rPr lang="en-US" sz="2400" dirty="0" smtClean="0"/>
              <a:t>October :  River Ring Honeysuckle Bash</a:t>
            </a:r>
          </a:p>
          <a:p>
            <a:pPr algn="just"/>
            <a:r>
              <a:rPr lang="en-US" sz="2400" dirty="0" smtClean="0"/>
              <a:t>October 8:  Fall </a:t>
            </a:r>
            <a:r>
              <a:rPr lang="en-US" sz="2400" dirty="0" err="1" smtClean="0"/>
              <a:t>Dardenne</a:t>
            </a:r>
            <a:r>
              <a:rPr lang="en-US" sz="2400" dirty="0" smtClean="0"/>
              <a:t> Day </a:t>
            </a:r>
          </a:p>
          <a:p>
            <a:pPr lvl="1" algn="just"/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Drain Marking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FINISHED!!!</a:t>
            </a:r>
          </a:p>
          <a:p>
            <a:r>
              <a:rPr lang="en-US" dirty="0" smtClean="0"/>
              <a:t>Thanks to Larry Ruff and the students at St Charles Community College.</a:t>
            </a:r>
          </a:p>
          <a:p>
            <a:r>
              <a:rPr lang="en-US" dirty="0" smtClean="0"/>
              <a:t>All accessible drains of the 9,000 unmarked drains in St Charles County.</a:t>
            </a:r>
          </a:p>
          <a:p>
            <a:endParaRPr lang="en-US" dirty="0"/>
          </a:p>
        </p:txBody>
      </p:sp>
      <p:pic>
        <p:nvPicPr>
          <p:cNvPr id="4" name="Picture 3" descr="storm drain marking StCharles Coun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981200"/>
            <a:ext cx="3434009" cy="3352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Confluence Trash Bash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Coordination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8 rendezvous locations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669 participants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15 tons of trash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300  tires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1 ton recyclables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1 ton metal</a:t>
            </a:r>
          </a:p>
        </p:txBody>
      </p:sp>
      <p:pic>
        <p:nvPicPr>
          <p:cNvPr id="20482" name="Picture 2" descr="https://scontent-dfw1-1.xx.fbcdn.net/hphotos-prn2/v/t1.0-9/s720x720/10696444_1502850723319356_2969894816638977444_n.jpg?oh=3d9686ac2883b9c2f215586cec83477b&amp;oe=56E2FF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14800"/>
            <a:ext cx="3845709" cy="2553124"/>
          </a:xfrm>
          <a:prstGeom prst="rect">
            <a:avLst/>
          </a:prstGeom>
          <a:noFill/>
        </p:spPr>
      </p:pic>
      <p:pic>
        <p:nvPicPr>
          <p:cNvPr id="18434" name="Picture 2" descr="https://scontent-atl3-1.xx.fbcdn.net/hphotos-xpt1/v/t1.0-9/1458483_1540591916211903_8852762356361297765_n.jpg?oh=17316a0e265474d63d280c62eeb4519f&amp;oe=56DE68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66800"/>
            <a:ext cx="1672119" cy="2286000"/>
          </a:xfrm>
          <a:prstGeom prst="rect">
            <a:avLst/>
          </a:prstGeom>
          <a:noFill/>
        </p:spPr>
      </p:pic>
      <p:pic>
        <p:nvPicPr>
          <p:cNvPr id="8" name="Picture 7" descr="IMG_0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066800"/>
            <a:ext cx="3649997" cy="2590800"/>
          </a:xfrm>
          <a:prstGeom prst="rect">
            <a:avLst/>
          </a:prstGeom>
        </p:spPr>
      </p:pic>
      <p:pic>
        <p:nvPicPr>
          <p:cNvPr id="4" name="Picture 2" descr="https://scontent-mia1-1.xx.fbcdn.net/v/t1.0-0/c71.0.200.200/p200x200/14708300_1325338304177282_9019869187656672836_n.jpg?oh=788baa092846db20cd5255c4582e32ad&amp;oe=58B8A5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Mission: Clean Stream/GM Earth Day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1059 Volunteers  staff/team leaders etc</a:t>
            </a:r>
          </a:p>
          <a:p>
            <a:r>
              <a:rPr lang="en-US" dirty="0" smtClean="0"/>
              <a:t>10 tons trash  </a:t>
            </a:r>
          </a:p>
          <a:p>
            <a:r>
              <a:rPr lang="en-US" dirty="0" smtClean="0"/>
              <a:t>100 lbs metal</a:t>
            </a:r>
          </a:p>
          <a:p>
            <a:r>
              <a:rPr lang="en-US" dirty="0" smtClean="0"/>
              <a:t>120 lbs recycling</a:t>
            </a:r>
          </a:p>
          <a:p>
            <a:r>
              <a:rPr lang="en-US" dirty="0" smtClean="0"/>
              <a:t> 30 tires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35475"/>
            <a:ext cx="64865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un4r_logo_master_nodate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828800"/>
            <a:ext cx="1648691" cy="21336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098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Street Block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38 Volunteers</a:t>
            </a:r>
          </a:p>
          <a:p>
            <a:r>
              <a:rPr lang="en-US" dirty="0" smtClean="0"/>
              <a:t>1.1 miles</a:t>
            </a:r>
          </a:p>
          <a:p>
            <a:r>
              <a:rPr lang="en-US" dirty="0" smtClean="0"/>
              <a:t>80 cubic yards</a:t>
            </a:r>
          </a:p>
          <a:p>
            <a:r>
              <a:rPr lang="en-US" dirty="0" smtClean="0"/>
              <a:t>40 tires</a:t>
            </a:r>
            <a:endParaRPr lang="en-US" dirty="0"/>
          </a:p>
        </p:txBody>
      </p:sp>
      <p:pic>
        <p:nvPicPr>
          <p:cNvPr id="46082" name="Picture 2" descr="Image may contain: one or more people, tree, sky and outd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38600"/>
            <a:ext cx="3543299" cy="2362200"/>
          </a:xfrm>
          <a:prstGeom prst="rect">
            <a:avLst/>
          </a:prstGeom>
          <a:noFill/>
        </p:spPr>
      </p:pic>
      <p:pic>
        <p:nvPicPr>
          <p:cNvPr id="46088" name="Picture 8" descr="IMG_17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048000" cy="3048001"/>
          </a:xfrm>
          <a:prstGeom prst="rect">
            <a:avLst/>
          </a:prstGeom>
          <a:noFill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28670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3300"/>
                </a:solidFill>
              </a:rPr>
              <a:t>Dardenne</a:t>
            </a:r>
            <a:r>
              <a:rPr lang="en-US" dirty="0" smtClean="0">
                <a:solidFill>
                  <a:srgbClr val="003300"/>
                </a:solidFill>
              </a:rPr>
              <a:t> Days	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Spring and Fall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Length of stream water quality monitoring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43 volunteers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56 </a:t>
            </a:r>
            <a:r>
              <a:rPr lang="en-US" dirty="0" err="1" smtClean="0">
                <a:solidFill>
                  <a:srgbClr val="003300"/>
                </a:solidFill>
              </a:rPr>
              <a:t>E.coli</a:t>
            </a:r>
            <a:r>
              <a:rPr lang="en-US" dirty="0" smtClean="0">
                <a:solidFill>
                  <a:srgbClr val="003300"/>
                </a:solidFill>
              </a:rPr>
              <a:t> Tests</a:t>
            </a:r>
          </a:p>
          <a:p>
            <a:pPr>
              <a:buNone/>
            </a:pPr>
            <a:endParaRPr lang="en-US" dirty="0" smtClean="0">
              <a:solidFill>
                <a:srgbClr val="003300"/>
              </a:solidFill>
            </a:endParaRPr>
          </a:p>
          <a:p>
            <a:endParaRPr lang="en-US" dirty="0">
              <a:solidFill>
                <a:srgbClr val="003300"/>
              </a:solidFill>
            </a:endParaRPr>
          </a:p>
          <a:p>
            <a:pPr>
              <a:buNone/>
            </a:pP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293571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3810000" cy="21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324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Race for the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Bass Pro Outdoor Days</a:t>
            </a:r>
          </a:p>
          <a:p>
            <a:r>
              <a:rPr lang="en-US" dirty="0" smtClean="0"/>
              <a:t>132 paddlers</a:t>
            </a:r>
          </a:p>
          <a:p>
            <a:r>
              <a:rPr lang="en-US" dirty="0" smtClean="0"/>
              <a:t>3500-5000 attendees</a:t>
            </a:r>
          </a:p>
          <a:p>
            <a:r>
              <a:rPr lang="en-US" dirty="0" smtClean="0"/>
              <a:t>25 student volunteers</a:t>
            </a:r>
          </a:p>
          <a:p>
            <a:r>
              <a:rPr lang="en-US" sz="1000" dirty="0" smtClean="0"/>
              <a:t>https://www.facebook.com/bpsstcharles/videos/1698208496864392/</a:t>
            </a:r>
            <a:endParaRPr lang="en-US" sz="1000" dirty="0"/>
          </a:p>
        </p:txBody>
      </p:sp>
      <p:pic>
        <p:nvPicPr>
          <p:cNvPr id="20482" name="Picture 2" descr="Image may contain: 2 people, people smiling, hat, sky, outdoor, water and n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429000" cy="2571750"/>
          </a:xfrm>
          <a:prstGeom prst="rect">
            <a:avLst/>
          </a:prstGeom>
          <a:noFill/>
        </p:spPr>
      </p:pic>
      <p:pic>
        <p:nvPicPr>
          <p:cNvPr id="20486" name="Picture 6" descr="Image may contain: one or more people, sky, outdoor, water and n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3352800" cy="2235200"/>
          </a:xfrm>
          <a:prstGeom prst="rect">
            <a:avLst/>
          </a:prstGeom>
          <a:noFill/>
        </p:spPr>
      </p:pic>
      <p:pic>
        <p:nvPicPr>
          <p:cNvPr id="20496" name="Picture 16" descr="http://bassprocorp.com/BPS/Userfiles/68/image/Kaya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14800"/>
            <a:ext cx="4200525" cy="2362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Image may contain: 1 person, standing, beard, outdoor and n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2438399" cy="3657600"/>
          </a:xfrm>
          <a:prstGeom prst="rect">
            <a:avLst/>
          </a:prstGeom>
          <a:noFill/>
        </p:spPr>
      </p:pic>
      <p:pic>
        <p:nvPicPr>
          <p:cNvPr id="5" name="Picture 12" descr="Image may contain: one or more people, sky, outdoor, nature and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2514600" cy="1485900"/>
          </a:xfrm>
          <a:prstGeom prst="rect">
            <a:avLst/>
          </a:prstGeom>
          <a:noFill/>
        </p:spPr>
      </p:pic>
      <p:pic>
        <p:nvPicPr>
          <p:cNvPr id="41988" name="Picture 4" descr="Image may contain: 4 people, outdo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0"/>
            <a:ext cx="3429000" cy="2286000"/>
          </a:xfrm>
          <a:prstGeom prst="rect">
            <a:avLst/>
          </a:prstGeom>
          <a:noFill/>
        </p:spPr>
      </p:pic>
      <p:pic>
        <p:nvPicPr>
          <p:cNvPr id="41990" name="Picture 6" descr="Image may contain: sky, outdoor, water and na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038600"/>
            <a:ext cx="3124200" cy="2082800"/>
          </a:xfrm>
          <a:prstGeom prst="rect">
            <a:avLst/>
          </a:prstGeom>
          <a:noFill/>
        </p:spPr>
      </p:pic>
      <p:pic>
        <p:nvPicPr>
          <p:cNvPr id="41992" name="Picture 8" descr="Image may contain: 8 people, people smiling, people sitting, outdoor, water and na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895600"/>
            <a:ext cx="2774735" cy="3371830"/>
          </a:xfrm>
          <a:prstGeom prst="rect">
            <a:avLst/>
          </a:prstGeom>
          <a:noFill/>
        </p:spPr>
      </p:pic>
      <p:pic>
        <p:nvPicPr>
          <p:cNvPr id="9" name="Picture 8" descr="Image may contain: tex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419600"/>
            <a:ext cx="2638425" cy="504826"/>
          </a:xfrm>
          <a:prstGeom prst="rect">
            <a:avLst/>
          </a:prstGeom>
          <a:noFill/>
        </p:spPr>
      </p:pic>
      <p:pic>
        <p:nvPicPr>
          <p:cNvPr id="11" name="Picture 10" descr="No automatic alt text available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2286000"/>
            <a:ext cx="1447800" cy="145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Ring Honeysuckle Bash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</a:t>
            </a:r>
            <a:r>
              <a:rPr lang="en-US" dirty="0" err="1" smtClean="0"/>
              <a:t>Blanchette</a:t>
            </a:r>
            <a:r>
              <a:rPr lang="en-US" dirty="0" smtClean="0"/>
              <a:t> Park and </a:t>
            </a:r>
            <a:r>
              <a:rPr lang="en-US" dirty="0" err="1" smtClean="0"/>
              <a:t>Bangert</a:t>
            </a:r>
            <a:r>
              <a:rPr lang="en-US" dirty="0" smtClean="0"/>
              <a:t> Island.</a:t>
            </a:r>
          </a:p>
          <a:p>
            <a:r>
              <a:rPr lang="en-US" dirty="0" smtClean="0"/>
              <a:t>52 participants</a:t>
            </a:r>
          </a:p>
          <a:p>
            <a:r>
              <a:rPr lang="en-US" dirty="0" smtClean="0"/>
              <a:t>8 Student volunteers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733800"/>
            <a:ext cx="2133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72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332</Words>
  <Application>Microsoft Macintosh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Storm Drain Marking </vt:lpstr>
      <vt:lpstr>Confluence Trash Bash</vt:lpstr>
      <vt:lpstr>Mission: Clean Stream/GM Earth Day</vt:lpstr>
      <vt:lpstr>Hall Street Block Party</vt:lpstr>
      <vt:lpstr>Dardenne Days </vt:lpstr>
      <vt:lpstr>Race for the Rivers</vt:lpstr>
      <vt:lpstr>Slide 8</vt:lpstr>
      <vt:lpstr>River Ring Honeysuckle Bash</vt:lpstr>
      <vt:lpstr>Small Group Work Days</vt:lpstr>
      <vt:lpstr>School Group Activities</vt:lpstr>
      <vt:lpstr>Creve Couer Park Coalition </vt:lpstr>
      <vt:lpstr>And…</vt:lpstr>
      <vt:lpstr>Reach</vt:lpstr>
      <vt:lpstr>Looking Ahead 25 Year Celebration!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</dc:title>
  <dc:creator>C Waggon</dc:creator>
  <cp:lastModifiedBy>Larry  Ruff</cp:lastModifiedBy>
  <cp:revision>281</cp:revision>
  <cp:lastPrinted>2017-12-22T03:26:19Z</cp:lastPrinted>
  <dcterms:created xsi:type="dcterms:W3CDTF">2018-01-12T17:32:21Z</dcterms:created>
  <dcterms:modified xsi:type="dcterms:W3CDTF">2018-01-12T17:33:29Z</dcterms:modified>
</cp:coreProperties>
</file>